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>
      <p:cViewPr varScale="1">
        <p:scale>
          <a:sx n="64" d="100"/>
          <a:sy n="64" d="100"/>
        </p:scale>
        <p:origin x="80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3831" y="3239222"/>
            <a:ext cx="11868750" cy="3993174"/>
          </a:xfrm>
        </p:spPr>
        <p:txBody>
          <a:bodyPr anchor="b">
            <a:normAutofit/>
          </a:bodyPr>
          <a:lstStyle>
            <a:lvl1pPr algn="r">
              <a:defRPr sz="7915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33831" y="7232398"/>
            <a:ext cx="11868750" cy="2317719"/>
          </a:xfrm>
        </p:spPr>
        <p:txBody>
          <a:bodyPr anchor="t">
            <a:normAutofit/>
          </a:bodyPr>
          <a:lstStyle>
            <a:lvl1pPr marL="0" indent="0" algn="r">
              <a:buNone/>
              <a:defRPr sz="2968" cap="all">
                <a:solidFill>
                  <a:schemeClr val="tx1"/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29416" y="9681014"/>
            <a:ext cx="2638663" cy="623061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3831" y="9681014"/>
            <a:ext cx="8069933" cy="62306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93731" y="9681014"/>
            <a:ext cx="908851" cy="623061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7804845"/>
            <a:ext cx="16706301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61712" y="1537122"/>
            <a:ext cx="14444590" cy="52192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6" y="8739438"/>
            <a:ext cx="16706301" cy="814168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97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8" y="1005278"/>
            <a:ext cx="16706301" cy="5152036"/>
          </a:xfrm>
        </p:spPr>
        <p:txBody>
          <a:bodyPr anchor="ctr">
            <a:normAutofit/>
          </a:bodyPr>
          <a:lstStyle>
            <a:lvl1pPr algn="l">
              <a:defRPr sz="5277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5" y="7162589"/>
            <a:ext cx="16706303" cy="2387529"/>
          </a:xfrm>
        </p:spPr>
        <p:txBody>
          <a:bodyPr anchor="ctr">
            <a:normAutofit/>
          </a:bodyPr>
          <a:lstStyle>
            <a:lvl1pPr marL="0" indent="0" algn="l">
              <a:buNone/>
              <a:defRPr sz="3298">
                <a:solidFill>
                  <a:schemeClr val="tx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98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81816" y="4523740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145" y="1357744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208" y="1005278"/>
            <a:ext cx="15748210" cy="4523738"/>
          </a:xfrm>
        </p:spPr>
        <p:txBody>
          <a:bodyPr anchor="ctr">
            <a:normAutofit/>
          </a:bodyPr>
          <a:lstStyle>
            <a:lvl1pPr algn="l">
              <a:defRPr sz="5277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10350" y="5529016"/>
            <a:ext cx="15399925" cy="628297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602" y="7162589"/>
            <a:ext cx="16740830" cy="2387529"/>
          </a:xfrm>
        </p:spPr>
        <p:txBody>
          <a:bodyPr anchor="ctr">
            <a:normAutofit/>
          </a:bodyPr>
          <a:lstStyle>
            <a:lvl1pPr marL="0" indent="0" algn="l">
              <a:buNone/>
              <a:defRPr sz="3298">
                <a:solidFill>
                  <a:schemeClr val="tx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7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60" y="5456095"/>
            <a:ext cx="16706298" cy="2422160"/>
          </a:xfrm>
        </p:spPr>
        <p:txBody>
          <a:bodyPr anchor="b">
            <a:normAutofit/>
          </a:bodyPr>
          <a:lstStyle>
            <a:lvl1pPr algn="l">
              <a:defRPr sz="5277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7" y="7878255"/>
            <a:ext cx="16706299" cy="1418863"/>
          </a:xfrm>
        </p:spPr>
        <p:txBody>
          <a:bodyPr anchor="t">
            <a:normAutofit/>
          </a:bodyPr>
          <a:lstStyle>
            <a:lvl1pPr marL="0" indent="0" algn="l">
              <a:buNone/>
              <a:defRPr sz="3298">
                <a:solidFill>
                  <a:schemeClr val="tx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79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81816" y="4523740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5145" y="1357744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636208" y="1005278"/>
            <a:ext cx="15748210" cy="4523738"/>
          </a:xfrm>
        </p:spPr>
        <p:txBody>
          <a:bodyPr anchor="ctr">
            <a:normAutofit/>
          </a:bodyPr>
          <a:lstStyle>
            <a:lvl1pPr algn="l">
              <a:defRPr sz="5277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0855" y="6408632"/>
            <a:ext cx="16712912" cy="146602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95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4" y="7874659"/>
            <a:ext cx="16712912" cy="1675459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59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8" y="1005278"/>
            <a:ext cx="16706301" cy="452373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0857" y="5780334"/>
            <a:ext cx="16706303" cy="138225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617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5" y="7162589"/>
            <a:ext cx="16706303" cy="2387529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565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30858" y="1005276"/>
            <a:ext cx="16706298" cy="24014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9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77794" y="1005275"/>
            <a:ext cx="3559362" cy="85448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856" y="1005276"/>
            <a:ext cx="12914833" cy="854484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49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09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5456095"/>
            <a:ext cx="16706301" cy="2422160"/>
          </a:xfrm>
        </p:spPr>
        <p:txBody>
          <a:bodyPr anchor="b"/>
          <a:lstStyle>
            <a:lvl1pPr algn="l">
              <a:defRPr sz="6596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4" y="7878255"/>
            <a:ext cx="16706303" cy="1418863"/>
          </a:xfrm>
        </p:spPr>
        <p:txBody>
          <a:bodyPr anchor="t">
            <a:normAutofit/>
          </a:bodyPr>
          <a:lstStyle>
            <a:lvl1pPr marL="0" indent="0" algn="l">
              <a:buNone/>
              <a:defRPr sz="3298" cap="all">
                <a:solidFill>
                  <a:schemeClr val="tx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71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0859" y="3532427"/>
            <a:ext cx="8237098" cy="601769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00062" y="3532428"/>
            <a:ext cx="8237094" cy="601769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03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5541" y="3658086"/>
            <a:ext cx="7765034" cy="950299"/>
          </a:xfrm>
        </p:spPr>
        <p:txBody>
          <a:bodyPr anchor="b">
            <a:noAutofit/>
          </a:bodyPr>
          <a:lstStyle>
            <a:lvl1pPr marL="0" indent="0">
              <a:buNone/>
              <a:defRPr sz="4617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0858" y="4733174"/>
            <a:ext cx="8239718" cy="4816942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52056" y="3672049"/>
            <a:ext cx="7787722" cy="950299"/>
          </a:xfrm>
        </p:spPr>
        <p:txBody>
          <a:bodyPr anchor="b">
            <a:noAutofit/>
          </a:bodyPr>
          <a:lstStyle>
            <a:lvl1pPr marL="0" indent="0">
              <a:buNone/>
              <a:defRPr sz="4617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02681" y="4733174"/>
            <a:ext cx="8237098" cy="4816942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82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1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00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3420729"/>
            <a:ext cx="6069626" cy="2261870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4690" y="1005277"/>
            <a:ext cx="10172467" cy="8544842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6" y="5682599"/>
            <a:ext cx="6069626" cy="3015827"/>
          </a:xfrm>
        </p:spPr>
        <p:txBody>
          <a:bodyPr anchor="t">
            <a:normAutofit/>
          </a:bodyPr>
          <a:lstStyle>
            <a:lvl1pPr marL="0" indent="0">
              <a:buNone/>
              <a:defRPr sz="263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97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306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2638848"/>
            <a:ext cx="10165256" cy="2261870"/>
          </a:xfrm>
        </p:spPr>
        <p:txBody>
          <a:bodyPr anchor="b">
            <a:normAutofit/>
          </a:bodyPr>
          <a:lstStyle>
            <a:lvl1pPr algn="l">
              <a:defRPr sz="4617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26967" y="1507913"/>
            <a:ext cx="5410189" cy="7539567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6" y="4900718"/>
            <a:ext cx="10165256" cy="3015827"/>
          </a:xfrm>
        </p:spPr>
        <p:txBody>
          <a:bodyPr anchor="t">
            <a:normAutofit/>
          </a:bodyPr>
          <a:lstStyle>
            <a:lvl1pPr marL="0" indent="0">
              <a:buNone/>
              <a:defRPr sz="296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8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858" y="1005276"/>
            <a:ext cx="16706298" cy="240149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8" y="3532428"/>
            <a:ext cx="16706298" cy="6017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63992" y="9681014"/>
            <a:ext cx="2638663" cy="6230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9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856" y="9681014"/>
            <a:ext cx="12907484" cy="6230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49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28306" y="9681014"/>
            <a:ext cx="908851" cy="6230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9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4834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71202" indent="-471202" algn="l" defTabSz="753923" rtl="0" eaLnBrk="1" latinLnBrk="0" hangingPunct="1">
        <a:spcBef>
          <a:spcPts val="0"/>
        </a:spcBef>
        <a:spcAft>
          <a:spcPts val="1649"/>
        </a:spcAft>
        <a:buClr>
          <a:schemeClr val="tx1"/>
        </a:buClr>
        <a:buSzPct val="100000"/>
        <a:buFont typeface="Arial"/>
        <a:buChar char="•"/>
        <a:defRPr sz="296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0"/>
        </a:spcBef>
        <a:spcAft>
          <a:spcPts val="1649"/>
        </a:spcAft>
        <a:buClr>
          <a:schemeClr val="tx1"/>
        </a:buClr>
        <a:buSzPct val="100000"/>
        <a:buFont typeface="Arial"/>
        <a:buChar char="•"/>
        <a:defRPr sz="263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979047" indent="-471202" algn="l" defTabSz="753923" rtl="0" eaLnBrk="1" latinLnBrk="0" hangingPunct="1">
        <a:spcBef>
          <a:spcPts val="0"/>
        </a:spcBef>
        <a:spcAft>
          <a:spcPts val="1649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544489" indent="-282721" algn="l" defTabSz="753923" rtl="0" eaLnBrk="1" latinLnBrk="0" hangingPunct="1">
        <a:spcBef>
          <a:spcPts val="0"/>
        </a:spcBef>
        <a:spcAft>
          <a:spcPts val="1649"/>
        </a:spcAft>
        <a:buClr>
          <a:schemeClr val="tx1"/>
        </a:buClr>
        <a:buSzPct val="100000"/>
        <a:buFont typeface="Arial"/>
        <a:buChar char="•"/>
        <a:defRPr sz="197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298412" indent="-282721" algn="l" defTabSz="753923" rtl="0" eaLnBrk="1" latinLnBrk="0" hangingPunct="1">
        <a:spcBef>
          <a:spcPts val="0"/>
        </a:spcBef>
        <a:spcAft>
          <a:spcPts val="1649"/>
        </a:spcAft>
        <a:buClr>
          <a:schemeClr val="tx1"/>
        </a:buClr>
        <a:buSzPct val="100000"/>
        <a:buFont typeface="Arial"/>
        <a:buChar char="•"/>
        <a:defRPr sz="197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0"/>
        </a:spcBef>
        <a:spcAft>
          <a:spcPts val="1649"/>
        </a:spcAft>
        <a:buClr>
          <a:schemeClr val="tx1"/>
        </a:buClr>
        <a:buSzPct val="100000"/>
        <a:buFont typeface="Arial"/>
        <a:buChar char="•"/>
        <a:defRPr sz="197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0"/>
        </a:spcBef>
        <a:spcAft>
          <a:spcPts val="1649"/>
        </a:spcAft>
        <a:buClr>
          <a:schemeClr val="tx1"/>
        </a:buClr>
        <a:buSzPct val="100000"/>
        <a:buFont typeface="Arial"/>
        <a:buChar char="•"/>
        <a:defRPr sz="197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0"/>
        </a:spcBef>
        <a:spcAft>
          <a:spcPts val="1649"/>
        </a:spcAft>
        <a:buClr>
          <a:schemeClr val="tx1"/>
        </a:buClr>
        <a:buSzPct val="100000"/>
        <a:buFont typeface="Arial"/>
        <a:buChar char="•"/>
        <a:defRPr sz="197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0"/>
        </a:spcBef>
        <a:spcAft>
          <a:spcPts val="1649"/>
        </a:spcAft>
        <a:buClr>
          <a:schemeClr val="tx1"/>
        </a:buClr>
        <a:buSzPct val="100000"/>
        <a:buFont typeface="Arial"/>
        <a:buChar char="•"/>
        <a:defRPr sz="197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5276" y="6228785"/>
            <a:ext cx="5972973" cy="838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US" sz="5250" spc="195" dirty="0"/>
              <a:t>Manav </a:t>
            </a:r>
            <a:r>
              <a:rPr lang="en-US" sz="5250" spc="195" dirty="0" err="1"/>
              <a:t>Kylasa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set,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several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did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successfully.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Sometimes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was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 MT"/>
                <a:cs typeface="Arial MT"/>
              </a:rPr>
              <a:t>example,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True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specific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ocean.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True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pad.True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ASDS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successfully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ASDS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ship.</a:t>
            </a:r>
            <a:endParaRPr sz="2950">
              <a:latin typeface="Arial MT"/>
              <a:cs typeface="Arial MT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mainly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“1”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landed,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265" dirty="0">
                <a:solidFill>
                  <a:srgbClr val="FFFFFF"/>
                </a:solidFill>
                <a:latin typeface="Arial MT"/>
                <a:cs typeface="Arial MT"/>
              </a:rPr>
              <a:t>“0”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unsuccessful.</a:t>
            </a:r>
            <a:endParaRPr sz="2950">
              <a:latin typeface="Arial MT"/>
              <a:cs typeface="Arial MT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Wrangling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875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 MT"/>
                <a:cs typeface="Arial MT"/>
              </a:rPr>
              <a:t>Perform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125" dirty="0">
                <a:latin typeface="Arial MT"/>
                <a:cs typeface="Arial MT"/>
              </a:rPr>
              <a:t>exploratory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Data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60" dirty="0">
                <a:latin typeface="Arial MT"/>
                <a:cs typeface="Arial MT"/>
              </a:rPr>
              <a:t>Analysis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determine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Training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Labels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817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231265" y="0"/>
                </a:moveTo>
                <a:lnTo>
                  <a:pt x="470100" y="0"/>
                </a:lnTo>
                <a:lnTo>
                  <a:pt x="405355" y="846"/>
                </a:lnTo>
                <a:lnTo>
                  <a:pt x="349460" y="3142"/>
                </a:lnTo>
                <a:lnTo>
                  <a:pt x="301530" y="7614"/>
                </a:lnTo>
                <a:lnTo>
                  <a:pt x="260679" y="14986"/>
                </a:lnTo>
                <a:lnTo>
                  <a:pt x="181304" y="46083"/>
                </a:lnTo>
                <a:lnTo>
                  <a:pt x="140416" y="72198"/>
                </a:lnTo>
                <a:lnTo>
                  <a:pt x="103906" y="103782"/>
                </a:lnTo>
                <a:lnTo>
                  <a:pt x="72320" y="140292"/>
                </a:lnTo>
                <a:lnTo>
                  <a:pt x="46204" y="181179"/>
                </a:lnTo>
                <a:lnTo>
                  <a:pt x="26103" y="225900"/>
                </a:lnTo>
                <a:lnTo>
                  <a:pt x="8325" y="298070"/>
                </a:lnTo>
                <a:lnTo>
                  <a:pt x="3761" y="344824"/>
                </a:lnTo>
                <a:lnTo>
                  <a:pt x="1262" y="398209"/>
                </a:lnTo>
                <a:lnTo>
                  <a:pt x="213" y="457863"/>
                </a:lnTo>
                <a:lnTo>
                  <a:pt x="0" y="523423"/>
                </a:lnTo>
                <a:lnTo>
                  <a:pt x="213" y="588983"/>
                </a:lnTo>
                <a:lnTo>
                  <a:pt x="1262" y="648637"/>
                </a:lnTo>
                <a:lnTo>
                  <a:pt x="3761" y="702022"/>
                </a:lnTo>
                <a:lnTo>
                  <a:pt x="8325" y="748776"/>
                </a:lnTo>
                <a:lnTo>
                  <a:pt x="15568" y="788538"/>
                </a:lnTo>
                <a:lnTo>
                  <a:pt x="46204" y="865666"/>
                </a:lnTo>
                <a:lnTo>
                  <a:pt x="72320" y="906554"/>
                </a:lnTo>
                <a:lnTo>
                  <a:pt x="103906" y="943064"/>
                </a:lnTo>
                <a:lnTo>
                  <a:pt x="140416" y="974648"/>
                </a:lnTo>
                <a:lnTo>
                  <a:pt x="181304" y="1000763"/>
                </a:lnTo>
                <a:lnTo>
                  <a:pt x="226024" y="1020861"/>
                </a:lnTo>
                <a:lnTo>
                  <a:pt x="301530" y="1039232"/>
                </a:lnTo>
                <a:lnTo>
                  <a:pt x="349460" y="1043704"/>
                </a:lnTo>
                <a:lnTo>
                  <a:pt x="405355" y="1046000"/>
                </a:lnTo>
                <a:lnTo>
                  <a:pt x="470100" y="1046846"/>
                </a:lnTo>
                <a:lnTo>
                  <a:pt x="6231265" y="1046846"/>
                </a:lnTo>
                <a:lnTo>
                  <a:pt x="6296010" y="1046000"/>
                </a:lnTo>
                <a:lnTo>
                  <a:pt x="6351906" y="1043704"/>
                </a:lnTo>
                <a:lnTo>
                  <a:pt x="6399836" y="1039232"/>
                </a:lnTo>
                <a:lnTo>
                  <a:pt x="6440686" y="1031860"/>
                </a:lnTo>
                <a:lnTo>
                  <a:pt x="6520062" y="1000763"/>
                </a:lnTo>
                <a:lnTo>
                  <a:pt x="6560950" y="974648"/>
                </a:lnTo>
                <a:lnTo>
                  <a:pt x="6597460" y="943064"/>
                </a:lnTo>
                <a:lnTo>
                  <a:pt x="6629046" y="906554"/>
                </a:lnTo>
                <a:lnTo>
                  <a:pt x="6655162" y="865666"/>
                </a:lnTo>
                <a:lnTo>
                  <a:pt x="6675262" y="820946"/>
                </a:lnTo>
                <a:lnTo>
                  <a:pt x="6693041" y="748776"/>
                </a:lnTo>
                <a:lnTo>
                  <a:pt x="6697604" y="702022"/>
                </a:lnTo>
                <a:lnTo>
                  <a:pt x="6700104" y="648637"/>
                </a:lnTo>
                <a:lnTo>
                  <a:pt x="6701153" y="588983"/>
                </a:lnTo>
                <a:lnTo>
                  <a:pt x="6701366" y="523423"/>
                </a:lnTo>
                <a:lnTo>
                  <a:pt x="6701153" y="457863"/>
                </a:lnTo>
                <a:lnTo>
                  <a:pt x="6700104" y="398209"/>
                </a:lnTo>
                <a:lnTo>
                  <a:pt x="6697604" y="344824"/>
                </a:lnTo>
                <a:lnTo>
                  <a:pt x="6693041" y="298070"/>
                </a:lnTo>
                <a:lnTo>
                  <a:pt x="6685798" y="258308"/>
                </a:lnTo>
                <a:lnTo>
                  <a:pt x="6655162" y="181179"/>
                </a:lnTo>
                <a:lnTo>
                  <a:pt x="6629046" y="140292"/>
                </a:lnTo>
                <a:lnTo>
                  <a:pt x="6597460" y="103782"/>
                </a:lnTo>
                <a:lnTo>
                  <a:pt x="6560950" y="72198"/>
                </a:lnTo>
                <a:lnTo>
                  <a:pt x="6520062" y="46083"/>
                </a:lnTo>
                <a:lnTo>
                  <a:pt x="6475342" y="25985"/>
                </a:lnTo>
                <a:lnTo>
                  <a:pt x="6399836" y="7614"/>
                </a:lnTo>
                <a:lnTo>
                  <a:pt x="6351906" y="3142"/>
                </a:lnTo>
                <a:lnTo>
                  <a:pt x="6296010" y="846"/>
                </a:lnTo>
                <a:lnTo>
                  <a:pt x="623126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15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497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launches </a:t>
            </a:r>
            <a:r>
              <a:rPr sz="2450" spc="135" dirty="0">
                <a:latin typeface="Arial MT"/>
                <a:cs typeface="Arial MT"/>
              </a:rPr>
              <a:t>on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80" dirty="0">
                <a:latin typeface="Arial MT"/>
                <a:cs typeface="Arial MT"/>
              </a:rPr>
              <a:t>site</a:t>
            </a:r>
            <a:endParaRPr sz="2450">
              <a:latin typeface="Arial MT"/>
              <a:cs typeface="Arial MT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orbit</a:t>
            </a:r>
            <a:endParaRPr sz="2450">
              <a:latin typeface="Arial MT"/>
              <a:cs typeface="Arial MT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mission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per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70" dirty="0">
                <a:latin typeface="Arial MT"/>
                <a:cs typeface="Arial MT"/>
              </a:rPr>
              <a:t>orbit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type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84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1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3"/>
                </a:lnTo>
                <a:lnTo>
                  <a:pt x="115136" y="77717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7"/>
                </a:lnTo>
                <a:lnTo>
                  <a:pt x="6542529" y="47213"/>
                </a:lnTo>
                <a:lnTo>
                  <a:pt x="6493866" y="24486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0" dirty="0">
                <a:latin typeface="Arial MT"/>
                <a:cs typeface="Arial MT"/>
              </a:rPr>
              <a:t>Create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a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20" dirty="0">
                <a:latin typeface="Arial MT"/>
                <a:cs typeface="Arial MT"/>
              </a:rPr>
              <a:t>landing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90" dirty="0">
                <a:latin typeface="Arial MT"/>
                <a:cs typeface="Arial MT"/>
              </a:rPr>
              <a:t>label </a:t>
            </a:r>
            <a:r>
              <a:rPr sz="2450" spc="180" dirty="0">
                <a:latin typeface="Arial MT"/>
                <a:cs typeface="Arial MT"/>
              </a:rPr>
              <a:t>from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5" dirty="0">
                <a:latin typeface="Arial MT"/>
                <a:cs typeface="Arial MT"/>
              </a:rPr>
              <a:t>Outcome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column</a:t>
            </a:r>
            <a:endParaRPr sz="2450">
              <a:latin typeface="Arial MT"/>
              <a:cs typeface="Arial MT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 MT"/>
                <a:cs typeface="Arial MT"/>
              </a:rPr>
              <a:t>Exporting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data </a:t>
            </a:r>
            <a:r>
              <a:rPr sz="2450" spc="180" dirty="0">
                <a:latin typeface="Arial MT"/>
                <a:cs typeface="Arial MT"/>
              </a:rPr>
              <a:t>to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-25" dirty="0">
                <a:latin typeface="Arial MT"/>
                <a:cs typeface="Arial MT"/>
              </a:rPr>
              <a:t>CSV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Payload Mass,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Site,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Yearly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Trend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>
              <a:latin typeface="Arial MT"/>
              <a:cs typeface="Arial MT"/>
            </a:endParaRPr>
          </a:p>
          <a:p>
            <a:pPr marL="12700" marR="880110">
              <a:lnSpc>
                <a:spcPct val="110700"/>
              </a:lnSpc>
              <a:spcBef>
                <a:spcPts val="5"/>
              </a:spcBef>
            </a:pP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variables.</a:t>
            </a:r>
            <a:r>
              <a:rPr sz="3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3600">
              <a:latin typeface="Arial MT"/>
              <a:cs typeface="Arial MT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discrete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goal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value.</a:t>
            </a:r>
            <a:endParaRPr sz="3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series).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>
              <a:latin typeface="Arial MT"/>
              <a:cs typeface="Arial MT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EDA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Visualization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SQL</a:t>
            </a:r>
            <a:r>
              <a:rPr sz="28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 MT"/>
                <a:cs typeface="Arial MT"/>
              </a:rPr>
              <a:t>queries:</a:t>
            </a:r>
            <a:endParaRPr sz="28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‘CCA'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(CRS)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v1.1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achieved</a:t>
            </a:r>
            <a:endParaRPr sz="2500">
              <a:latin typeface="Arial MT"/>
              <a:cs typeface="Arial MT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 MT"/>
                <a:cs typeface="Arial MT"/>
              </a:rPr>
              <a:t>6000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endParaRPr sz="2500">
              <a:latin typeface="Arial MT"/>
              <a:cs typeface="Arial MT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2015</a:t>
            </a:r>
            <a:endParaRPr sz="2500">
              <a:latin typeface="Arial MT"/>
              <a:cs typeface="Arial MT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>
              <a:latin typeface="Arial MT"/>
              <a:cs typeface="Arial MT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EDA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SQL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0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4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location.</a:t>
            </a:r>
            <a:endParaRPr sz="2900">
              <a:latin typeface="Arial MT"/>
              <a:cs typeface="Arial MT"/>
            </a:endParaRPr>
          </a:p>
          <a:p>
            <a:pPr marL="766445" marR="7556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 MT"/>
                <a:cs typeface="Arial MT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geographical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coasts.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-"/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 MT"/>
                <a:cs typeface="Arial MT"/>
              </a:rPr>
              <a:t>Markers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 MT"/>
                <a:cs typeface="Arial MT"/>
              </a:rPr>
              <a:t>outcomes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10" dirty="0">
                <a:solidFill>
                  <a:srgbClr val="D5D5D5"/>
                </a:solidFill>
                <a:latin typeface="Arial MT"/>
                <a:cs typeface="Arial MT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 MT"/>
                <a:cs typeface="Arial MT"/>
              </a:rPr>
              <a:t>Site:</a:t>
            </a:r>
            <a:endParaRPr sz="3300">
              <a:latin typeface="Arial MT"/>
              <a:cs typeface="Arial MT"/>
            </a:endParaRPr>
          </a:p>
          <a:p>
            <a:pPr marL="766445" marR="5080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2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-"/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solidFill>
                  <a:srgbClr val="D5D5D5"/>
                </a:solidFill>
                <a:latin typeface="Arial MT"/>
                <a:cs typeface="Arial MT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 MT"/>
                <a:cs typeface="Arial MT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 MT"/>
                <a:cs typeface="Arial MT"/>
              </a:rPr>
              <a:t>Site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proximities:</a:t>
            </a:r>
            <a:endParaRPr sz="3300">
              <a:latin typeface="Arial MT"/>
              <a:cs typeface="Arial MT"/>
            </a:endParaRPr>
          </a:p>
          <a:p>
            <a:pPr marL="766445" marR="146621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example)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Highway,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 MT"/>
                <a:cs typeface="Arial MT"/>
              </a:rPr>
              <a:t>City.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>
              <a:latin typeface="Arial MT"/>
              <a:cs typeface="Arial MT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Interactive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Visual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Analytics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Folium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0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 MT"/>
                <a:cs typeface="Arial MT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Arial MT"/>
                <a:cs typeface="Arial MT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selection.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Pie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showing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(All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 MT"/>
                <a:cs typeface="Arial MT"/>
              </a:rPr>
              <a:t>Sites/Certain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Site):</a:t>
            </a:r>
            <a:endParaRPr sz="3500">
              <a:latin typeface="Arial MT"/>
              <a:cs typeface="Arial MT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100" spc="5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counts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was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selected.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solidFill>
                  <a:srgbClr val="D5D5D5"/>
                </a:solidFill>
                <a:latin typeface="Arial MT"/>
                <a:cs typeface="Arial MT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 MT"/>
                <a:cs typeface="Arial MT"/>
              </a:rPr>
              <a:t>Range:</a:t>
            </a:r>
            <a:endParaRPr sz="350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 MT"/>
                <a:cs typeface="Arial MT"/>
              </a:rPr>
              <a:t>slider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range.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Scatter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9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different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 MT"/>
                <a:cs typeface="Arial MT"/>
              </a:rPr>
              <a:t>Versions:</a:t>
            </a:r>
            <a:endParaRPr sz="350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Payload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100">
              <a:latin typeface="Arial MT"/>
              <a:cs typeface="Arial MT"/>
            </a:endParaRPr>
          </a:p>
          <a:p>
            <a:pPr marL="180975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SpaceX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Dash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App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NumPy </a:t>
            </a:r>
            <a:r>
              <a:rPr sz="2600" spc="90" dirty="0">
                <a:latin typeface="Arial MT"/>
                <a:cs typeface="Arial MT"/>
              </a:rPr>
              <a:t>array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 </a:t>
            </a:r>
            <a:r>
              <a:rPr sz="2600" spc="105" dirty="0">
                <a:latin typeface="Arial MT"/>
                <a:cs typeface="Arial MT"/>
              </a:rPr>
              <a:t>“Class”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in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Standardizing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85" dirty="0">
                <a:latin typeface="Arial MT"/>
                <a:cs typeface="Arial MT"/>
              </a:rPr>
              <a:t>StandardScaler,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then </a:t>
            </a:r>
            <a:r>
              <a:rPr sz="2600" spc="185" dirty="0">
                <a:latin typeface="Arial MT"/>
                <a:cs typeface="Arial MT"/>
              </a:rPr>
              <a:t>fitting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50" dirty="0">
                <a:latin typeface="Arial MT"/>
                <a:cs typeface="Arial MT"/>
              </a:rPr>
              <a:t>transforming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it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Splitting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into training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and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testing </a:t>
            </a:r>
            <a:r>
              <a:rPr sz="2600" spc="80" dirty="0">
                <a:latin typeface="Arial MT"/>
                <a:cs typeface="Arial MT"/>
              </a:rPr>
              <a:t>sets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60" dirty="0">
                <a:latin typeface="Arial MT"/>
                <a:cs typeface="Arial MT"/>
              </a:rPr>
              <a:t>train_test_split </a:t>
            </a:r>
            <a:r>
              <a:rPr sz="2600" spc="160" dirty="0">
                <a:latin typeface="Arial MT"/>
                <a:cs typeface="Arial MT"/>
              </a:rPr>
              <a:t>function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90" dirty="0">
                <a:latin typeface="Arial MT"/>
                <a:cs typeface="Arial MT"/>
              </a:rPr>
              <a:t>GridSearchCV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with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cv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70" dirty="0">
                <a:latin typeface="Arial MT"/>
                <a:cs typeface="Arial MT"/>
              </a:rPr>
              <a:t>=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10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find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parameters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5"/>
                </a:lnTo>
                <a:lnTo>
                  <a:pt x="72395" y="139936"/>
                </a:lnTo>
                <a:lnTo>
                  <a:pt x="46493" y="180489"/>
                </a:lnTo>
                <a:lnTo>
                  <a:pt x="26556" y="224844"/>
                </a:lnTo>
                <a:lnTo>
                  <a:pt x="7781" y="300604"/>
                </a:lnTo>
                <a:lnTo>
                  <a:pt x="3211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1" y="2892606"/>
                </a:lnTo>
                <a:lnTo>
                  <a:pt x="7781" y="2940696"/>
                </a:lnTo>
                <a:lnTo>
                  <a:pt x="15316" y="2981684"/>
                </a:lnTo>
                <a:lnTo>
                  <a:pt x="46493" y="3060812"/>
                </a:lnTo>
                <a:lnTo>
                  <a:pt x="72395" y="3101365"/>
                </a:lnTo>
                <a:lnTo>
                  <a:pt x="103722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5" y="3241301"/>
                </a:lnTo>
                <a:lnTo>
                  <a:pt x="3263903" y="3240436"/>
                </a:lnTo>
                <a:lnTo>
                  <a:pt x="3319983" y="3238088"/>
                </a:lnTo>
                <a:lnTo>
                  <a:pt x="3368073" y="3233517"/>
                </a:lnTo>
                <a:lnTo>
                  <a:pt x="3409060" y="3225980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6"/>
                </a:lnTo>
                <a:lnTo>
                  <a:pt x="3596282" y="3101365"/>
                </a:lnTo>
                <a:lnTo>
                  <a:pt x="3622184" y="3060812"/>
                </a:lnTo>
                <a:lnTo>
                  <a:pt x="3642121" y="3016456"/>
                </a:lnTo>
                <a:lnTo>
                  <a:pt x="3660896" y="2940696"/>
                </a:lnTo>
                <a:lnTo>
                  <a:pt x="3665466" y="2892606"/>
                </a:lnTo>
                <a:lnTo>
                  <a:pt x="3667813" y="2836526"/>
                </a:lnTo>
                <a:lnTo>
                  <a:pt x="3668677" y="2771567"/>
                </a:lnTo>
                <a:lnTo>
                  <a:pt x="3668677" y="469734"/>
                </a:lnTo>
                <a:lnTo>
                  <a:pt x="3667813" y="404775"/>
                </a:lnTo>
                <a:lnTo>
                  <a:pt x="3665466" y="348695"/>
                </a:lnTo>
                <a:lnTo>
                  <a:pt x="3660896" y="300604"/>
                </a:lnTo>
                <a:lnTo>
                  <a:pt x="3653361" y="259617"/>
                </a:lnTo>
                <a:lnTo>
                  <a:pt x="3622184" y="180489"/>
                </a:lnTo>
                <a:lnTo>
                  <a:pt x="3596282" y="139936"/>
                </a:lnTo>
                <a:lnTo>
                  <a:pt x="3564955" y="103725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Applying </a:t>
            </a:r>
            <a:r>
              <a:rPr sz="2600" spc="80" dirty="0">
                <a:latin typeface="Arial MT"/>
                <a:cs typeface="Arial MT"/>
              </a:rPr>
              <a:t>GridSearchCV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LogReg,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SVM,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 MT"/>
                <a:cs typeface="Arial MT"/>
              </a:rPr>
              <a:t>Decision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Tree,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50" dirty="0">
                <a:latin typeface="Arial MT"/>
                <a:cs typeface="Arial MT"/>
              </a:rPr>
              <a:t>KNN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Calculating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35" dirty="0">
                <a:latin typeface="Arial MT"/>
                <a:cs typeface="Arial MT"/>
              </a:rPr>
              <a:t>accuracy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test data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70" dirty="0">
                <a:latin typeface="Arial MT"/>
                <a:cs typeface="Arial MT"/>
              </a:rPr>
              <a:t>method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.score()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Examining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45" dirty="0">
                <a:latin typeface="Arial MT"/>
                <a:cs typeface="Arial MT"/>
              </a:rPr>
              <a:t>confusion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matrix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Finding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method </a:t>
            </a:r>
            <a:r>
              <a:rPr sz="2600" spc="150" dirty="0">
                <a:latin typeface="Arial MT"/>
                <a:cs typeface="Arial MT"/>
              </a:rPr>
              <a:t>performs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by </a:t>
            </a:r>
            <a:r>
              <a:rPr sz="2600" spc="125" dirty="0">
                <a:latin typeface="Arial MT"/>
                <a:cs typeface="Arial MT"/>
              </a:rPr>
              <a:t>examining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65" dirty="0">
                <a:latin typeface="Arial MT"/>
                <a:cs typeface="Arial MT"/>
              </a:rPr>
              <a:t>Jaccard_score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-30" dirty="0">
                <a:latin typeface="Arial MT"/>
                <a:cs typeface="Arial MT"/>
              </a:rPr>
              <a:t>F1_score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metrics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Machine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Learning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Prediction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90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 MT"/>
                <a:cs typeface="Arial MT"/>
              </a:rPr>
              <a:t>earliest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succeeded.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Arial MT"/>
                <a:cs typeface="Arial MT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half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20" dirty="0">
                <a:solidFill>
                  <a:srgbClr val="FFFFFF"/>
                </a:solidFill>
                <a:latin typeface="Arial MT"/>
                <a:cs typeface="Arial MT"/>
              </a:rPr>
              <a:t>VAFB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4E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150">
              <a:latin typeface="Arial MT"/>
              <a:cs typeface="Arial MT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mass,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650" spc="8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 MT"/>
                <a:cs typeface="Arial MT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successful.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 MT"/>
                <a:cs typeface="Arial MT"/>
              </a:rPr>
              <a:t>too.</a:t>
            </a:r>
            <a:endParaRPr sz="36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 MT"/>
                <a:cs typeface="Arial MT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 MT"/>
                <a:cs typeface="Arial MT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HEO,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SSO</a:t>
            </a:r>
            <a:endParaRPr sz="3950">
              <a:latin typeface="Arial MT"/>
              <a:cs typeface="Arial MT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endParaRPr sz="3950">
              <a:latin typeface="Arial MT"/>
              <a:cs typeface="Arial MT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85%: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appears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flights;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flight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payloads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negative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influence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(ISS)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orbits.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2013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kept</a:t>
            </a:r>
            <a:endParaRPr sz="3950">
              <a:latin typeface="Arial MT"/>
              <a:cs typeface="Arial MT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till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2020.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mission.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'CCA'.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(CRS).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 MT"/>
                <a:cs typeface="Arial MT"/>
              </a:rPr>
              <a:t>v1.1.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achieved.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 MT"/>
                <a:cs typeface="Arial MT"/>
              </a:rPr>
              <a:t>map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Folium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 MT"/>
                <a:cs typeface="Arial MT"/>
              </a:rPr>
              <a:t>Plotly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Dash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(Classification)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 MT"/>
              <a:buChar char="-"/>
            </a:pP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</a:t>
            </a:r>
            <a:endParaRPr sz="315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 MT"/>
                <a:cs typeface="Arial MT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screenshots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ship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409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 MT"/>
                <a:cs typeface="Arial MT"/>
              </a:rPr>
              <a:t>6000.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outcomes.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mass.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2015.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750">
              <a:latin typeface="Arial MT"/>
              <a:cs typeface="Arial MT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350" spc="140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-85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3350" spc="17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 MT"/>
                <a:cs typeface="Arial MT"/>
              </a:rPr>
              <a:t>order.</a:t>
            </a:r>
            <a:endParaRPr sz="33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700">
              <a:latin typeface="Arial MT"/>
              <a:cs typeface="Arial MT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line.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faster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Earth.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Anything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45" dirty="0">
                <a:solidFill>
                  <a:srgbClr val="FFFFFF"/>
                </a:solidFill>
                <a:latin typeface="Arial MT"/>
                <a:cs typeface="Arial MT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1670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space,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launching.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because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enough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2400">
              <a:latin typeface="Arial MT"/>
              <a:cs typeface="Arial MT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launching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risk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debris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 MT"/>
                <a:cs typeface="Arial MT"/>
              </a:rPr>
              <a:t>dropping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people.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 MT"/>
                <a:cs typeface="Arial MT"/>
              </a:rPr>
              <a:t>colour-</a:t>
            </a:r>
            <a:r>
              <a:rPr sz="3850" spc="120" dirty="0">
                <a:solidFill>
                  <a:srgbClr val="FFFFFF"/>
                </a:solidFill>
                <a:latin typeface="Arial MT"/>
                <a:cs typeface="Arial MT"/>
              </a:rPr>
              <a:t>labeled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markers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Arial MT"/>
                <a:cs typeface="Arial MT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850">
              <a:latin typeface="Arial MT"/>
              <a:cs typeface="Arial MT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 MT"/>
                <a:cs typeface="Arial MT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 MT"/>
                <a:cs typeface="Arial MT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 MT"/>
                <a:cs typeface="Arial MT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 MT"/>
                <a:cs typeface="Arial MT"/>
              </a:rPr>
              <a:t>Red </a:t>
            </a:r>
            <a:r>
              <a:rPr sz="3850" spc="60" dirty="0">
                <a:solidFill>
                  <a:srgbClr val="EE220D"/>
                </a:solidFill>
                <a:latin typeface="Arial MT"/>
                <a:cs typeface="Arial MT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8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3850" spc="10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8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8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550">
              <a:latin typeface="Arial MT"/>
              <a:cs typeface="Arial MT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is: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railway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 MT"/>
                <a:cs typeface="Arial MT"/>
              </a:rPr>
              <a:t>(15.23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highway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(20.28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(14.99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Titusville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km).</a:t>
            </a:r>
            <a:endParaRPr sz="2300">
              <a:latin typeface="Arial MT"/>
              <a:cs typeface="Arial MT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300" spc="-120" dirty="0">
                <a:solidFill>
                  <a:srgbClr val="FFFFFF"/>
                </a:solidFill>
                <a:latin typeface="Arial MT"/>
                <a:cs typeface="Arial MT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km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 MT"/>
                <a:cs typeface="Arial MT"/>
              </a:rPr>
              <a:t>few seconds.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potentially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dangerous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 MT"/>
                <a:cs typeface="Arial MT"/>
              </a:rPr>
              <a:t>populated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areas.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00" dirty="0"/>
              <a:t> </a:t>
            </a:r>
            <a:r>
              <a:rPr sz="3050" spc="160" dirty="0"/>
              <a:t>background</a:t>
            </a:r>
            <a:r>
              <a:rPr sz="3050" spc="-100" dirty="0"/>
              <a:t> </a:t>
            </a:r>
            <a:r>
              <a:rPr sz="3050" spc="135" dirty="0"/>
              <a:t>and</a:t>
            </a:r>
            <a:r>
              <a:rPr sz="3050" spc="-100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15" dirty="0"/>
              <a:t> </a:t>
            </a:r>
            <a:r>
              <a:rPr spc="130" dirty="0"/>
              <a:t>company</a:t>
            </a:r>
            <a:r>
              <a:rPr spc="20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125" dirty="0"/>
              <a:t>commercial</a:t>
            </a:r>
            <a:r>
              <a:rPr spc="20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5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5" dirty="0"/>
              <a:t> </a:t>
            </a:r>
            <a:r>
              <a:rPr spc="90" dirty="0"/>
              <a:t>affordable.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5" dirty="0"/>
              <a:t> </a:t>
            </a:r>
            <a:r>
              <a:rPr spc="65" dirty="0"/>
              <a:t>advertises</a:t>
            </a:r>
            <a:r>
              <a:rPr spc="-10" dirty="0"/>
              <a:t> 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10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30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90" dirty="0"/>
              <a:t>62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70" dirty="0"/>
              <a:t>dollars; </a:t>
            </a:r>
            <a:r>
              <a:rPr spc="135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5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85" dirty="0"/>
              <a:t>dollars</a:t>
            </a:r>
            <a:r>
              <a:rPr spc="-35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25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20" dirty="0"/>
              <a:t> </a:t>
            </a:r>
            <a:r>
              <a:rPr spc="135" dirty="0"/>
              <a:t>on</a:t>
            </a:r>
            <a:r>
              <a:rPr spc="-15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105" dirty="0"/>
              <a:t>and</a:t>
            </a:r>
            <a:r>
              <a:rPr spc="-20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90" dirty="0"/>
              <a:t>learning models,</a:t>
            </a:r>
            <a:r>
              <a:rPr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55" dirty="0"/>
              <a:t>stage.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55" dirty="0"/>
          </a:p>
          <a:p>
            <a:pPr marL="12700">
              <a:lnSpc>
                <a:spcPct val="100000"/>
              </a:lnSpc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 dirty="0"/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80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0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5" dirty="0"/>
              <a:t> </a:t>
            </a:r>
            <a:r>
              <a:rPr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105" dirty="0"/>
              <a:t>flights,</a:t>
            </a:r>
            <a:r>
              <a:rPr spc="-25" dirty="0"/>
              <a:t> </a:t>
            </a:r>
            <a:r>
              <a:rPr spc="105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5" dirty="0"/>
              <a:t> </a:t>
            </a:r>
            <a:r>
              <a:rPr spc="125" dirty="0"/>
              <a:t>affect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60" dirty="0"/>
              <a:t>success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0" dirty="0"/>
              <a:t> </a:t>
            </a:r>
            <a:r>
              <a:rPr spc="65" dirty="0"/>
              <a:t>landing?</a:t>
            </a:r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dirty="0"/>
              <a:t>Does</a:t>
            </a:r>
            <a:r>
              <a:rPr spc="-10" dirty="0"/>
              <a:t> </a:t>
            </a:r>
            <a:r>
              <a:rPr spc="125" dirty="0"/>
              <a:t>the</a:t>
            </a:r>
            <a:r>
              <a:rPr spc="-10" dirty="0"/>
              <a:t> </a:t>
            </a:r>
            <a:r>
              <a:rPr spc="80" dirty="0"/>
              <a:t>rate</a:t>
            </a:r>
            <a:r>
              <a:rPr spc="-10" dirty="0"/>
              <a:t> </a:t>
            </a:r>
            <a:r>
              <a:rPr spc="165" dirty="0"/>
              <a:t>of</a:t>
            </a:r>
            <a:r>
              <a:rPr spc="-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0" dirty="0"/>
              <a:t> </a:t>
            </a:r>
            <a:r>
              <a:rPr spc="60" dirty="0"/>
              <a:t>increase</a:t>
            </a:r>
            <a:r>
              <a:rPr spc="-10" dirty="0"/>
              <a:t> </a:t>
            </a:r>
            <a:r>
              <a:rPr spc="80" dirty="0"/>
              <a:t>over</a:t>
            </a:r>
            <a:r>
              <a:rPr spc="-5" dirty="0"/>
              <a:t> </a:t>
            </a:r>
            <a:r>
              <a:rPr spc="125" dirty="0"/>
              <a:t>the</a:t>
            </a:r>
            <a:r>
              <a:rPr spc="-10" dirty="0"/>
              <a:t> years?</a:t>
            </a:r>
          </a:p>
          <a:p>
            <a:pPr marL="766445" marR="5080" indent="207010">
              <a:lnSpc>
                <a:spcPct val="1094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20" dirty="0"/>
              <a:t> </a:t>
            </a:r>
            <a:r>
              <a:rPr spc="105" dirty="0"/>
              <a:t>binary</a:t>
            </a:r>
            <a:r>
              <a:rPr spc="-20" dirty="0"/>
              <a:t> </a:t>
            </a:r>
            <a:r>
              <a:rPr spc="80" dirty="0"/>
              <a:t>classification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 MT"/>
                <a:cs typeface="Arial MT"/>
              </a:rPr>
              <a:t>shows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 MT"/>
                <a:cs typeface="Arial MT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 MT"/>
                <a:cs typeface="Arial MT"/>
              </a:rPr>
              <a:t>landings.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show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payloads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 MT"/>
                <a:cs typeface="Arial MT"/>
              </a:rPr>
              <a:t>2000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350">
              <a:latin typeface="Arial MT"/>
              <a:cs typeface="Arial MT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method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performs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 MT"/>
                <a:cs typeface="Arial MT"/>
              </a:rPr>
              <a:t>best.</a:t>
            </a:r>
            <a:endParaRPr sz="3000">
              <a:latin typeface="Arial MT"/>
              <a:cs typeface="Arial MT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samples).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 MT"/>
                <a:cs typeface="Arial MT"/>
              </a:rPr>
              <a:t>Therefore,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tested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Dataset.</a:t>
            </a:r>
            <a:endParaRPr sz="3000">
              <a:latin typeface="Arial MT"/>
              <a:cs typeface="Arial MT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 MT"/>
                <a:cs typeface="Arial MT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scores,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accuracy.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 MT"/>
                <a:cs typeface="Arial MT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 MT"/>
                <a:cs typeface="Arial MT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 MT"/>
                <a:cs typeface="Arial MT"/>
              </a:rPr>
              <a:t>Entire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Set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Examining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matrix,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 MT"/>
                <a:cs typeface="Arial MT"/>
              </a:rPr>
              <a:t>distinguish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classes.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 MT"/>
                <a:cs typeface="Arial MT"/>
              </a:rPr>
              <a:t>problem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positives.</a:t>
            </a:r>
            <a:endParaRPr sz="26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Model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 MT"/>
                <a:cs typeface="Arial MT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algorithm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this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dataset.</a:t>
            </a:r>
            <a:endParaRPr sz="3150">
              <a:latin typeface="Arial MT"/>
              <a:cs typeface="Arial MT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show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better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than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larger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 MT"/>
                <a:cs typeface="Arial MT"/>
              </a:rPr>
              <a:t>mass.</a:t>
            </a:r>
            <a:endParaRPr sz="3150">
              <a:latin typeface="Arial MT"/>
              <a:cs typeface="Arial MT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Equator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very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close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coast.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over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years.</a:t>
            </a:r>
            <a:endParaRPr sz="3150">
              <a:latin typeface="Arial MT"/>
              <a:cs typeface="Arial MT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 MT"/>
                <a:cs typeface="Arial MT"/>
              </a:rPr>
              <a:t>KSC</a:t>
            </a:r>
            <a:r>
              <a:rPr sz="315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 MT"/>
                <a:cs typeface="Arial MT"/>
              </a:rPr>
              <a:t>LC-</a:t>
            </a:r>
            <a:r>
              <a:rPr sz="3150" spc="204" dirty="0">
                <a:solidFill>
                  <a:srgbClr val="D5D5D5"/>
                </a:solidFill>
                <a:latin typeface="Arial MT"/>
                <a:cs typeface="Arial MT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 MT"/>
                <a:cs typeface="Arial MT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sites.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 MT"/>
                <a:cs typeface="Arial MT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 MT"/>
                <a:cs typeface="Arial MT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 MT"/>
                <a:cs typeface="Arial MT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HEO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 MT"/>
                <a:cs typeface="Arial MT"/>
              </a:rPr>
              <a:t>SSO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have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 MT"/>
                <a:cs typeface="Arial MT"/>
              </a:rPr>
              <a:t>rate.</a:t>
            </a:r>
            <a:endParaRPr sz="31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 MT"/>
                <a:cs typeface="Arial MT"/>
              </a:rPr>
              <a:t>collection</a:t>
            </a:r>
            <a:r>
              <a:rPr sz="2800" spc="-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methodology: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Wikipedia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-"/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Hot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2500">
              <a:latin typeface="Arial MT"/>
              <a:cs typeface="Arial MT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D5D5D5"/>
                </a:solidFill>
                <a:latin typeface="Arial MT"/>
                <a:cs typeface="Arial MT"/>
              </a:rPr>
              <a:t>(EDA)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 MT"/>
                <a:cs typeface="Arial MT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analytics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 MT"/>
                <a:cs typeface="Arial MT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D5D5D5"/>
                </a:solidFill>
                <a:latin typeface="Arial MT"/>
                <a:cs typeface="Arial MT"/>
              </a:rPr>
              <a:t>predictive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classification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models</a:t>
            </a:r>
            <a:endParaRPr sz="2800">
              <a:latin typeface="Arial MT"/>
              <a:cs typeface="Arial MT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tuning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 MT"/>
                <a:cs typeface="Arial MT"/>
              </a:rPr>
              <a:t>SpaceX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29" dirty="0">
                <a:solidFill>
                  <a:srgbClr val="D5D5D5"/>
                </a:solidFill>
                <a:latin typeface="Arial MT"/>
                <a:cs typeface="Arial MT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 MT"/>
                <a:cs typeface="Arial MT"/>
              </a:rPr>
              <a:t>API:</a:t>
            </a:r>
            <a:endParaRPr sz="3850">
              <a:latin typeface="Arial MT"/>
              <a:cs typeface="Arial MT"/>
            </a:endParaRPr>
          </a:p>
          <a:p>
            <a:pPr marL="1520190" marR="5080">
              <a:lnSpc>
                <a:spcPct val="109500"/>
              </a:lnSpc>
              <a:spcBef>
                <a:spcPts val="1739"/>
              </a:spcBef>
            </a:pP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FlightNumber,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BoosterVersion,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Flights,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GridFins,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Reused, Legs,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LandingPad,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Block,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Serial,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Longitude,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 MT"/>
                <a:cs typeface="Arial MT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 MT"/>
                <a:cs typeface="Arial MT"/>
              </a:rPr>
              <a:t>Web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 MT"/>
                <a:cs typeface="Arial MT"/>
              </a:rPr>
              <a:t>Scraping:</a:t>
            </a:r>
            <a:endParaRPr sz="3850">
              <a:latin typeface="Arial MT"/>
              <a:cs typeface="Arial MT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Customer,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landing,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145" dirty="0">
                <a:latin typeface="Arial MT"/>
                <a:cs typeface="Arial MT"/>
              </a:rPr>
              <a:t>rocket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35" dirty="0">
                <a:latin typeface="Arial MT"/>
                <a:cs typeface="Arial MT"/>
              </a:rPr>
              <a:t>Decoding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95" dirty="0">
                <a:latin typeface="Arial MT"/>
                <a:cs typeface="Arial MT"/>
              </a:rPr>
              <a:t>response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content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70" dirty="0">
                <a:latin typeface="Arial MT"/>
                <a:cs typeface="Arial MT"/>
              </a:rPr>
              <a:t>turning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85" dirty="0">
                <a:latin typeface="Arial MT"/>
                <a:cs typeface="Arial MT"/>
              </a:rPr>
              <a:t>it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30" dirty="0">
                <a:latin typeface="Arial MT"/>
                <a:cs typeface="Arial MT"/>
              </a:rPr>
              <a:t>dataframe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using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 MT"/>
                <a:cs typeface="Arial MT"/>
              </a:rPr>
              <a:t>Requesting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needed </a:t>
            </a:r>
            <a:r>
              <a:rPr sz="2600" spc="155" dirty="0">
                <a:latin typeface="Arial MT"/>
                <a:cs typeface="Arial MT"/>
              </a:rPr>
              <a:t>information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about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launches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applying </a:t>
            </a:r>
            <a:r>
              <a:rPr sz="2600" spc="165" dirty="0">
                <a:latin typeface="Arial MT"/>
                <a:cs typeface="Arial MT"/>
              </a:rPr>
              <a:t>custom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functions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4"/>
                </a:lnTo>
                <a:lnTo>
                  <a:pt x="72395" y="139935"/>
                </a:lnTo>
                <a:lnTo>
                  <a:pt x="46493" y="180488"/>
                </a:lnTo>
                <a:lnTo>
                  <a:pt x="26556" y="224843"/>
                </a:lnTo>
                <a:lnTo>
                  <a:pt x="7781" y="300604"/>
                </a:lnTo>
                <a:lnTo>
                  <a:pt x="3211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1" y="2892605"/>
                </a:lnTo>
                <a:lnTo>
                  <a:pt x="7781" y="2940695"/>
                </a:lnTo>
                <a:lnTo>
                  <a:pt x="15316" y="2981683"/>
                </a:lnTo>
                <a:lnTo>
                  <a:pt x="46493" y="3060811"/>
                </a:lnTo>
                <a:lnTo>
                  <a:pt x="72395" y="3101365"/>
                </a:lnTo>
                <a:lnTo>
                  <a:pt x="103722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5" y="3241300"/>
                </a:lnTo>
                <a:lnTo>
                  <a:pt x="3263903" y="3240435"/>
                </a:lnTo>
                <a:lnTo>
                  <a:pt x="3319983" y="3238087"/>
                </a:lnTo>
                <a:lnTo>
                  <a:pt x="3368073" y="3233516"/>
                </a:lnTo>
                <a:lnTo>
                  <a:pt x="3409060" y="3225979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5"/>
                </a:lnTo>
                <a:lnTo>
                  <a:pt x="3596282" y="3101365"/>
                </a:lnTo>
                <a:lnTo>
                  <a:pt x="3622184" y="3060811"/>
                </a:lnTo>
                <a:lnTo>
                  <a:pt x="3642121" y="3016456"/>
                </a:lnTo>
                <a:lnTo>
                  <a:pt x="3660896" y="2940695"/>
                </a:lnTo>
                <a:lnTo>
                  <a:pt x="3665466" y="2892605"/>
                </a:lnTo>
                <a:lnTo>
                  <a:pt x="3667813" y="2836525"/>
                </a:lnTo>
                <a:lnTo>
                  <a:pt x="3668677" y="2771566"/>
                </a:lnTo>
                <a:lnTo>
                  <a:pt x="3668677" y="469733"/>
                </a:lnTo>
                <a:lnTo>
                  <a:pt x="3667813" y="404774"/>
                </a:lnTo>
                <a:lnTo>
                  <a:pt x="3665466" y="348694"/>
                </a:lnTo>
                <a:lnTo>
                  <a:pt x="3660896" y="300604"/>
                </a:lnTo>
                <a:lnTo>
                  <a:pt x="3653361" y="259616"/>
                </a:lnTo>
                <a:lnTo>
                  <a:pt x="3622184" y="180488"/>
                </a:lnTo>
                <a:lnTo>
                  <a:pt x="3596282" y="139935"/>
                </a:lnTo>
                <a:lnTo>
                  <a:pt x="3564955" y="103724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9" y="180488"/>
                </a:lnTo>
                <a:lnTo>
                  <a:pt x="26566" y="224843"/>
                </a:lnTo>
                <a:lnTo>
                  <a:pt x="7784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4" y="2940695"/>
                </a:lnTo>
                <a:lnTo>
                  <a:pt x="15322" y="2981683"/>
                </a:lnTo>
                <a:lnTo>
                  <a:pt x="46499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6" y="3241300"/>
                </a:lnTo>
                <a:lnTo>
                  <a:pt x="3263906" y="3240435"/>
                </a:lnTo>
                <a:lnTo>
                  <a:pt x="3319988" y="3238087"/>
                </a:lnTo>
                <a:lnTo>
                  <a:pt x="3368081" y="3233516"/>
                </a:lnTo>
                <a:lnTo>
                  <a:pt x="3409070" y="3225979"/>
                </a:lnTo>
                <a:lnTo>
                  <a:pt x="3488197" y="3194803"/>
                </a:lnTo>
                <a:lnTo>
                  <a:pt x="3528749" y="3168902"/>
                </a:lnTo>
                <a:lnTo>
                  <a:pt x="3564960" y="3137575"/>
                </a:lnTo>
                <a:lnTo>
                  <a:pt x="3596286" y="3101365"/>
                </a:lnTo>
                <a:lnTo>
                  <a:pt x="3622188" y="3060811"/>
                </a:lnTo>
                <a:lnTo>
                  <a:pt x="3642121" y="3016456"/>
                </a:lnTo>
                <a:lnTo>
                  <a:pt x="3660903" y="2940695"/>
                </a:lnTo>
                <a:lnTo>
                  <a:pt x="3665475" y="2892605"/>
                </a:lnTo>
                <a:lnTo>
                  <a:pt x="3667823" y="2836525"/>
                </a:lnTo>
                <a:lnTo>
                  <a:pt x="3668688" y="2771566"/>
                </a:lnTo>
                <a:lnTo>
                  <a:pt x="3668688" y="469733"/>
                </a:lnTo>
                <a:lnTo>
                  <a:pt x="3667823" y="404774"/>
                </a:lnTo>
                <a:lnTo>
                  <a:pt x="3665475" y="348694"/>
                </a:lnTo>
                <a:lnTo>
                  <a:pt x="3660903" y="300604"/>
                </a:lnTo>
                <a:lnTo>
                  <a:pt x="3653366" y="259616"/>
                </a:lnTo>
                <a:lnTo>
                  <a:pt x="3622188" y="180488"/>
                </a:lnTo>
                <a:lnTo>
                  <a:pt x="3596286" y="139935"/>
                </a:lnTo>
                <a:lnTo>
                  <a:pt x="3564960" y="103724"/>
                </a:lnTo>
                <a:lnTo>
                  <a:pt x="3528749" y="72398"/>
                </a:lnTo>
                <a:lnTo>
                  <a:pt x="3488197" y="46497"/>
                </a:lnTo>
                <a:lnTo>
                  <a:pt x="3443844" y="26563"/>
                </a:lnTo>
                <a:lnTo>
                  <a:pt x="3368081" y="7783"/>
                </a:lnTo>
                <a:lnTo>
                  <a:pt x="3319988" y="3212"/>
                </a:lnTo>
                <a:lnTo>
                  <a:pt x="3263906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MT"/>
                <a:cs typeface="Arial MT"/>
              </a:rPr>
              <a:t>Filtering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dataframe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only </a:t>
            </a:r>
            <a:r>
              <a:rPr sz="2600" spc="150" dirty="0">
                <a:latin typeface="Arial MT"/>
                <a:cs typeface="Arial MT"/>
              </a:rPr>
              <a:t>include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80" dirty="0">
                <a:latin typeface="Arial MT"/>
                <a:cs typeface="Arial MT"/>
              </a:rPr>
              <a:t>9 </a:t>
            </a:r>
            <a:r>
              <a:rPr sz="2600" spc="90" dirty="0">
                <a:latin typeface="Arial MT"/>
                <a:cs typeface="Arial MT"/>
              </a:rPr>
              <a:t>launches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Replacing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missing </a:t>
            </a:r>
            <a:r>
              <a:rPr sz="2600" spc="80" dirty="0">
                <a:latin typeface="Arial MT"/>
                <a:cs typeface="Arial MT"/>
              </a:rPr>
              <a:t>values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of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5" dirty="0">
                <a:latin typeface="Arial MT"/>
                <a:cs typeface="Arial MT"/>
              </a:rPr>
              <a:t>Payload </a:t>
            </a:r>
            <a:r>
              <a:rPr sz="2600" dirty="0">
                <a:latin typeface="Arial MT"/>
                <a:cs typeface="Arial MT"/>
              </a:rPr>
              <a:t>Mass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135" dirty="0">
                <a:latin typeface="Arial MT"/>
                <a:cs typeface="Arial MT"/>
              </a:rPr>
              <a:t>calculated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.mean()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this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Collection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API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229" dirty="0">
                <a:latin typeface="Arial MT"/>
                <a:cs typeface="Arial MT"/>
              </a:rPr>
              <a:t>9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105" dirty="0">
                <a:latin typeface="Arial MT"/>
                <a:cs typeface="Arial MT"/>
              </a:rPr>
              <a:t>Wikipedia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14" dirty="0">
                <a:latin typeface="Arial MT"/>
                <a:cs typeface="Arial MT"/>
              </a:rPr>
              <a:t>BeautifulSoup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30" dirty="0">
                <a:latin typeface="Arial MT"/>
                <a:cs typeface="Arial MT"/>
              </a:rPr>
              <a:t>HTML </a:t>
            </a:r>
            <a:r>
              <a:rPr sz="2600" spc="85" dirty="0">
                <a:latin typeface="Arial MT"/>
                <a:cs typeface="Arial MT"/>
              </a:rPr>
              <a:t>response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 MT"/>
                <a:cs typeface="Arial MT"/>
              </a:rPr>
              <a:t>Extracting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names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table </a:t>
            </a:r>
            <a:r>
              <a:rPr sz="2600" spc="105" dirty="0">
                <a:latin typeface="Arial MT"/>
                <a:cs typeface="Arial MT"/>
              </a:rPr>
              <a:t>header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30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3"/>
                </a:lnTo>
                <a:lnTo>
                  <a:pt x="115134" y="77717"/>
                </a:lnTo>
                <a:lnTo>
                  <a:pt x="77715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2"/>
                </a:lnTo>
                <a:lnTo>
                  <a:pt x="2960" y="2919879"/>
                </a:lnTo>
                <a:lnTo>
                  <a:pt x="7173" y="2964210"/>
                </a:lnTo>
                <a:lnTo>
                  <a:pt x="14119" y="3001994"/>
                </a:lnTo>
                <a:lnTo>
                  <a:pt x="47210" y="3082710"/>
                </a:lnTo>
                <a:lnTo>
                  <a:pt x="77715" y="3126181"/>
                </a:lnTo>
                <a:lnTo>
                  <a:pt x="115134" y="3163600"/>
                </a:lnTo>
                <a:lnTo>
                  <a:pt x="158604" y="3194105"/>
                </a:lnTo>
                <a:lnTo>
                  <a:pt x="207262" y="3216832"/>
                </a:lnTo>
                <a:lnTo>
                  <a:pt x="277104" y="3234144"/>
                </a:lnTo>
                <a:lnTo>
                  <a:pt x="321437" y="3238358"/>
                </a:lnTo>
                <a:lnTo>
                  <a:pt x="373136" y="3240522"/>
                </a:lnTo>
                <a:lnTo>
                  <a:pt x="433018" y="3241319"/>
                </a:lnTo>
                <a:lnTo>
                  <a:pt x="3235678" y="3241319"/>
                </a:lnTo>
                <a:lnTo>
                  <a:pt x="3295560" y="3240522"/>
                </a:lnTo>
                <a:lnTo>
                  <a:pt x="3347258" y="3238358"/>
                </a:lnTo>
                <a:lnTo>
                  <a:pt x="3391589" y="3234144"/>
                </a:lnTo>
                <a:lnTo>
                  <a:pt x="3429372" y="3227196"/>
                </a:lnTo>
                <a:lnTo>
                  <a:pt x="3510087" y="3194105"/>
                </a:lnTo>
                <a:lnTo>
                  <a:pt x="3553560" y="3163600"/>
                </a:lnTo>
                <a:lnTo>
                  <a:pt x="3590980" y="3126181"/>
                </a:lnTo>
                <a:lnTo>
                  <a:pt x="3621486" y="3082710"/>
                </a:lnTo>
                <a:lnTo>
                  <a:pt x="3644214" y="3034049"/>
                </a:lnTo>
                <a:lnTo>
                  <a:pt x="3661523" y="2964210"/>
                </a:lnTo>
                <a:lnTo>
                  <a:pt x="3665736" y="2919879"/>
                </a:lnTo>
                <a:lnTo>
                  <a:pt x="3667900" y="2868182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39"/>
                </a:lnTo>
                <a:lnTo>
                  <a:pt x="3661523" y="277108"/>
                </a:lnTo>
                <a:lnTo>
                  <a:pt x="3654577" y="239324"/>
                </a:lnTo>
                <a:lnTo>
                  <a:pt x="3621486" y="158608"/>
                </a:lnTo>
                <a:lnTo>
                  <a:pt x="3590980" y="115137"/>
                </a:lnTo>
                <a:lnTo>
                  <a:pt x="3553560" y="77717"/>
                </a:lnTo>
                <a:lnTo>
                  <a:pt x="3510087" y="47213"/>
                </a:lnTo>
                <a:lnTo>
                  <a:pt x="3461424" y="24486"/>
                </a:lnTo>
                <a:lnTo>
                  <a:pt x="3391589" y="7175"/>
                </a:lnTo>
                <a:lnTo>
                  <a:pt x="3347258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Collecting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parsing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tables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Collection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Web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Scraping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{E836DF21-B13A-9747-9C5A-9D5F012A7653}tf10001058</Template>
  <TotalTime>2</TotalTime>
  <Words>2386</Words>
  <Application>Microsoft Macintosh PowerPoint</Application>
  <PresentationFormat>Custom</PresentationFormat>
  <Paragraphs>217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MT</vt:lpstr>
      <vt:lpstr>Calibri</vt:lpstr>
      <vt:lpstr>Calibri Light</vt:lpstr>
      <vt:lpstr>Courier New</vt:lpstr>
      <vt:lpstr>Celestial</vt:lpstr>
      <vt:lpstr>Manav Kylasa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Coursera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MANAV KYLASA - 190911013</cp:lastModifiedBy>
  <cp:revision>1</cp:revision>
  <dcterms:created xsi:type="dcterms:W3CDTF">2025-05-12T00:05:13Z</dcterms:created>
  <dcterms:modified xsi:type="dcterms:W3CDTF">2025-05-12T00:07:45Z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2025-05-12T00:00:00Z</vt:filetime>
  </property>
  <property fmtid="{D5CDD505-2E9C-101B-9397-08002B2CF9AE}" pid="5" name="Producer">
    <vt:lpwstr>macOS Version 11.5.2 (Build 20G95) Quartz PDFContext</vt:lpwstr>
  </property>
</Properties>
</file>